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Outfit Black"/>
      <p:bold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Palanquin Dark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OutfitBlack-bold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Lato-bold.fntdata"/><Relationship Id="rId21" Type="http://schemas.openxmlformats.org/officeDocument/2006/relationships/slide" Target="slides/slide17.xml"/><Relationship Id="rId43" Type="http://schemas.openxmlformats.org/officeDocument/2006/relationships/font" Target="fonts/Lato-regular.fntdata"/><Relationship Id="rId24" Type="http://schemas.openxmlformats.org/officeDocument/2006/relationships/slide" Target="slides/slide20.xml"/><Relationship Id="rId46" Type="http://schemas.openxmlformats.org/officeDocument/2006/relationships/font" Target="fonts/Lato-boldItalic.fntdata"/><Relationship Id="rId23" Type="http://schemas.openxmlformats.org/officeDocument/2006/relationships/slide" Target="slides/slide19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alanquinDark-bold.fntdata"/><Relationship Id="rId25" Type="http://schemas.openxmlformats.org/officeDocument/2006/relationships/slide" Target="slides/slide21.xml"/><Relationship Id="rId47" Type="http://schemas.openxmlformats.org/officeDocument/2006/relationships/font" Target="fonts/PalanquinDark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836ca6e0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836ca6e0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complicates public trust and undermines the epistemic integrity of visual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false information, manipulate public opinion, and polarize communities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66c4ad2f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66c4ad2f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1b4d88e7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1b4d88e7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66c4ad2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66c4ad2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66c4ad2f8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66c4ad2f8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66c4ad2f8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66c4ad2f8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66c4ad2f8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66c4ad2f8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66c4ad2f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66c4ad2f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66c4ad2f8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66c4ad2f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66c4ad2f8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66c4ad2f8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66c4ad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66c4ad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836ca6e0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836ca6e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836ca6e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836ca6e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836ca6e0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836ca6e0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66c4ad2f8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66c4ad2f8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836ca6e0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4836ca6e0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836ca6e0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836ca6e0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83a1aaa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483a1aaa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836ca6e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836ca6e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83a1aaaa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83a1aaaa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66c4ad2f8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66c4ad2f8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66c4ad2f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66c4ad2f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836ca6e0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4836ca6e0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1b4d88e7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1b4d88e7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66c4ad2f8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466c4ad2f8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66c4ad2f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66c4ad2f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66c4ad2f8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466c4ad2f8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466c4ad2f8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466c4ad2f8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466c4ad2f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466c4ad2f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66c4ad2f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466c4ad2f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6c4ad2f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6c4ad2f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66c4ad2f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66c4ad2f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66c4ad2f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66c4ad2f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66c4ad2f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66c4ad2f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1b4d88e7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1b4d88e7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66c4ad2f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66c4ad2f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complicates </a:t>
            </a:r>
            <a:r>
              <a:rPr lang="en"/>
              <a:t>public trust and undermines the epistemic integrity of visual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false information, manipulate public opinion, and polarize communities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2375" y="3620525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2984" y="-841973"/>
            <a:ext cx="6315055" cy="683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468050" y="1667365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54174" r="0" t="0"/>
          <a:stretch/>
        </p:blipFill>
        <p:spPr>
          <a:xfrm>
            <a:off x="4953777" y="0"/>
            <a:ext cx="41902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_1"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49786" t="0"/>
          <a:stretch/>
        </p:blipFill>
        <p:spPr>
          <a:xfrm>
            <a:off x="-704650" y="0"/>
            <a:ext cx="4591575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 flipH="1">
            <a:off x="5637675" y="3663700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2_1_1_1_1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 flipH="1">
            <a:off x="739650" y="2355150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 flipH="1">
            <a:off x="827275" y="953538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 flipH="1">
            <a:off x="739650" y="3658975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49166" r="0" t="0"/>
          <a:stretch/>
        </p:blipFill>
        <p:spPr>
          <a:xfrm>
            <a:off x="4884221" y="13"/>
            <a:ext cx="4648202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0" l="69491" r="0" t="0"/>
          <a:stretch/>
        </p:blipFill>
        <p:spPr>
          <a:xfrm>
            <a:off x="6354352" y="0"/>
            <a:ext cx="27896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153225" y="1250800"/>
            <a:ext cx="42684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4153225" y="463800"/>
            <a:ext cx="42684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827275" y="640325"/>
            <a:ext cx="3054000" cy="38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20000" y="1250800"/>
            <a:ext cx="39636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20000" y="463800"/>
            <a:ext cx="3963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5266487" y="637200"/>
            <a:ext cx="3054000" cy="381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81343" t="68740"/>
          <a:stretch/>
        </p:blipFill>
        <p:spPr>
          <a:xfrm>
            <a:off x="0" y="3535674"/>
            <a:ext cx="1705902" cy="160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6425" y="-239625"/>
            <a:ext cx="9798748" cy="55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720000" y="140157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757100" y="140162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900" y="-187275"/>
            <a:ext cx="9809848" cy="55180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825075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2" type="subTitle"/>
          </p:nvPr>
        </p:nvSpPr>
        <p:spPr>
          <a:xfrm>
            <a:off x="825075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3" type="subTitle"/>
          </p:nvPr>
        </p:nvSpPr>
        <p:spPr>
          <a:xfrm>
            <a:off x="3530120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4" type="subTitle"/>
          </p:nvPr>
        </p:nvSpPr>
        <p:spPr>
          <a:xfrm>
            <a:off x="3530120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5" type="subTitle"/>
          </p:nvPr>
        </p:nvSpPr>
        <p:spPr>
          <a:xfrm>
            <a:off x="6235166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6" type="subTitle"/>
          </p:nvPr>
        </p:nvSpPr>
        <p:spPr>
          <a:xfrm>
            <a:off x="6235166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7" type="subTitle"/>
          </p:nvPr>
        </p:nvSpPr>
        <p:spPr>
          <a:xfrm>
            <a:off x="825075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7" name="Google Shape;87;p19"/>
          <p:cNvSpPr txBox="1"/>
          <p:nvPr>
            <p:ph idx="8" type="subTitle"/>
          </p:nvPr>
        </p:nvSpPr>
        <p:spPr>
          <a:xfrm>
            <a:off x="3530120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8" name="Google Shape;88;p19"/>
          <p:cNvSpPr txBox="1"/>
          <p:nvPr>
            <p:ph idx="9" type="subTitle"/>
          </p:nvPr>
        </p:nvSpPr>
        <p:spPr>
          <a:xfrm>
            <a:off x="6235166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575" y="-134550"/>
            <a:ext cx="9543501" cy="53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869152" y="1591250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1869150" y="2068209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1869152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4" type="subTitle"/>
          </p:nvPr>
        </p:nvSpPr>
        <p:spPr>
          <a:xfrm>
            <a:off x="1869150" y="35950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5809400" y="1591275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6" type="subTitle"/>
          </p:nvPr>
        </p:nvSpPr>
        <p:spPr>
          <a:xfrm>
            <a:off x="5809400" y="20682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7" type="subTitle"/>
          </p:nvPr>
        </p:nvSpPr>
        <p:spPr>
          <a:xfrm>
            <a:off x="5809400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8" type="subTitle"/>
          </p:nvPr>
        </p:nvSpPr>
        <p:spPr>
          <a:xfrm>
            <a:off x="5809400" y="3595028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64606" r="0" t="0"/>
          <a:stretch/>
        </p:blipFill>
        <p:spPr>
          <a:xfrm>
            <a:off x="5907622" y="0"/>
            <a:ext cx="3236398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2375" y="2135225"/>
            <a:ext cx="4845900" cy="16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2375" y="4172050"/>
            <a:ext cx="48459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0" l="68822" r="0" t="0"/>
          <a:stretch/>
        </p:blipFill>
        <p:spPr>
          <a:xfrm>
            <a:off x="6293102" y="0"/>
            <a:ext cx="28508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5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7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8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9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3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5" type="subTitle"/>
          </p:nvPr>
        </p:nvSpPr>
        <p:spPr>
          <a:xfrm>
            <a:off x="5668750" y="3563835"/>
            <a:ext cx="26481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6" type="subTitle"/>
          </p:nvPr>
        </p:nvSpPr>
        <p:spPr>
          <a:xfrm>
            <a:off x="566875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7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8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9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3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4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5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21826" l="79527" r="0" t="0"/>
          <a:stretch/>
        </p:blipFill>
        <p:spPr>
          <a:xfrm>
            <a:off x="7452325" y="-249675"/>
            <a:ext cx="1872026" cy="40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3_2">
    <p:bg>
      <p:bgPr>
        <a:solidFill>
          <a:schemeClr val="accen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hasCustomPrompt="1"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hasCustomPrompt="1"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hasCustomPrompt="1"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0" l="76414" r="0" t="0"/>
          <a:stretch/>
        </p:blipFill>
        <p:spPr>
          <a:xfrm>
            <a:off x="6987326" y="0"/>
            <a:ext cx="2156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717825" y="1346390"/>
            <a:ext cx="3849600" cy="9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717825" y="2441243"/>
            <a:ext cx="38496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/>
        </p:nvSpPr>
        <p:spPr>
          <a:xfrm>
            <a:off x="717825" y="3530904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5">
            <a:alphaModFix/>
          </a:blip>
          <a:srcRect b="0" l="49949" r="0" t="0"/>
          <a:stretch/>
        </p:blipFill>
        <p:spPr>
          <a:xfrm>
            <a:off x="4567424" y="0"/>
            <a:ext cx="45765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0" l="0" r="60971" t="36366"/>
          <a:stretch/>
        </p:blipFill>
        <p:spPr>
          <a:xfrm>
            <a:off x="0" y="1870550"/>
            <a:ext cx="3568748" cy="32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401575"/>
            <a:ext cx="27882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>
            <a:off x="7525527" y="0"/>
            <a:ext cx="16184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type="title"/>
          </p:nvPr>
        </p:nvSpPr>
        <p:spPr>
          <a:xfrm>
            <a:off x="720000" y="4638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20000" y="1250800"/>
            <a:ext cx="77016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721200" y="3410212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721200" y="4197212"/>
            <a:ext cx="77016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1200675" y="2398589"/>
            <a:ext cx="2790600" cy="1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200675" y="1670017"/>
            <a:ext cx="2790600" cy="5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714950" y="1460850"/>
            <a:ext cx="57141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 flipH="1">
            <a:off x="2" y="0"/>
            <a:ext cx="1618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20400" y="2500924"/>
            <a:ext cx="49032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120400" y="1365548"/>
            <a:ext cx="4903200" cy="9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>
                <a:highlight>
                  <a:schemeClr val="dk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 Detector</a:t>
            </a:r>
            <a:endParaRPr/>
          </a:p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722375" y="3458400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Team Faux Fighters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Cho, Anna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Denq, Christopher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Nelson, Reid (Jackson)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9"/>
          <p:cNvCxnSpPr/>
          <p:nvPr/>
        </p:nvCxnSpPr>
        <p:spPr>
          <a:xfrm>
            <a:off x="827275" y="3317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8" name="Google Shape;308;p38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Generative AI makes it easy to deepfake.</a:t>
            </a:r>
            <a:endParaRPr sz="1900"/>
          </a:p>
        </p:txBody>
      </p:sp>
      <p:cxnSp>
        <p:nvCxnSpPr>
          <p:cNvPr id="309" name="Google Shape;309;p38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25" y="19756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775" y="19756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2304775" y="1575475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Deepfake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5593025" y="1604425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865975" y="2517550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19" name="Google Shape;319;p39"/>
          <p:cNvSpPr txBox="1"/>
          <p:nvPr>
            <p:ph idx="4294967295" type="subTitle"/>
          </p:nvPr>
        </p:nvSpPr>
        <p:spPr>
          <a:xfrm flipH="1">
            <a:off x="3694325" y="2592250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We have “out-of-box” deepfake detector.</a:t>
            </a:r>
            <a:endParaRPr sz="1900"/>
          </a:p>
        </p:txBody>
      </p:sp>
      <p:cxnSp>
        <p:nvCxnSpPr>
          <p:cNvPr id="320" name="Google Shape;320;p39"/>
          <p:cNvCxnSpPr/>
          <p:nvPr/>
        </p:nvCxnSpPr>
        <p:spPr>
          <a:xfrm>
            <a:off x="971050" y="3149638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9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PROBLEM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22" name="Google Shape;322;p39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</a:rPr>
              <a:t>Generative AI makes it easy to deepfake.</a:t>
            </a:r>
            <a:endParaRPr sz="1900">
              <a:solidFill>
                <a:srgbClr val="9E9E9E"/>
              </a:solidFill>
            </a:endParaRPr>
          </a:p>
        </p:txBody>
      </p:sp>
      <p:cxnSp>
        <p:nvCxnSpPr>
          <p:cNvPr id="323" name="Google Shape;323;p39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METHODOLOGY</a:t>
            </a:r>
            <a:endParaRPr sz="4300"/>
          </a:p>
        </p:txBody>
      </p:sp>
      <p:sp>
        <p:nvSpPr>
          <p:cNvPr id="329" name="Google Shape;329;p40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0" name="Google Shape;330;p40"/>
          <p:cNvCxnSpPr/>
          <p:nvPr/>
        </p:nvCxnSpPr>
        <p:spPr>
          <a:xfrm rot="10800000">
            <a:off x="6717742" y="3421088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46" name="Google Shape;346;p42"/>
          <p:cNvCxnSpPr>
            <a:endCxn id="345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2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57" name="Google Shape;357;p43"/>
          <p:cNvCxnSpPr>
            <a:endCxn id="356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43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Trained 11 CNNs;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class = real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61" name="Google Shape;361;p43"/>
          <p:cNvCxnSpPr>
            <a:endCxn id="360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3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2" name="Google Shape;372;p44"/>
          <p:cNvCxnSpPr>
            <a:endCxn id="371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4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Trained 11 CNNs</a:t>
            </a: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Positive class = real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6" name="Google Shape;376;p44"/>
          <p:cNvCxnSpPr>
            <a:endCxn id="375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4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3838631" y="1044338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results: “out-of-box” solution!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3084858" y="104433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04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80" name="Google Shape;380;p44"/>
          <p:cNvCxnSpPr>
            <a:endCxn id="379" idx="1"/>
          </p:cNvCxnSpPr>
          <p:nvPr/>
        </p:nvCxnSpPr>
        <p:spPr>
          <a:xfrm rot="-5400000">
            <a:off x="2650008" y="140253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4"/>
          <p:cNvSpPr txBox="1"/>
          <p:nvPr/>
        </p:nvSpPr>
        <p:spPr>
          <a:xfrm>
            <a:off x="6442925" y="104431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RESULT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/>
        </p:nvSpPr>
        <p:spPr>
          <a:xfrm>
            <a:off x="722375" y="2472463"/>
            <a:ext cx="4845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827275" y="10738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89" name="Google Shape;389;p45"/>
          <p:cNvCxnSpPr/>
          <p:nvPr/>
        </p:nvCxnSpPr>
        <p:spPr>
          <a:xfrm>
            <a:off x="827275" y="3418825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Best Model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3632100" y="2775625"/>
            <a:ext cx="1879800" cy="5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Eff.NetV2_B0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96" name="Google Shape;396;p46"/>
          <p:cNvCxnSpPr>
            <a:stCxn id="394" idx="2"/>
            <a:endCxn id="395" idx="0"/>
          </p:cNvCxnSpPr>
          <p:nvPr/>
        </p:nvCxnSpPr>
        <p:spPr>
          <a:xfrm flipH="1" rot="-5400000">
            <a:off x="4368450" y="2571425"/>
            <a:ext cx="407700" cy="6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63" name="Google Shape;163;p30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30"/>
          <p:cNvGrpSpPr/>
          <p:nvPr/>
        </p:nvGrpSpPr>
        <p:grpSpPr>
          <a:xfrm>
            <a:off x="1494492" y="2973720"/>
            <a:ext cx="340168" cy="340168"/>
            <a:chOff x="5648375" y="238125"/>
            <a:chExt cx="483125" cy="483125"/>
          </a:xfrm>
        </p:grpSpPr>
        <p:sp>
          <p:nvSpPr>
            <p:cNvPr id="165" name="Google Shape;165;p30"/>
            <p:cNvSpPr/>
            <p:nvPr/>
          </p:nvSpPr>
          <p:spPr>
            <a:xfrm>
              <a:off x="5648375" y="23812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570595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584750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5989025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570595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584750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5989025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570595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584750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5989025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/>
          <p:nvPr/>
        </p:nvSpPr>
        <p:spPr>
          <a:xfrm rot="-3689667">
            <a:off x="4333727" y="25914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/>
          <p:nvPr/>
        </p:nvSpPr>
        <p:spPr>
          <a:xfrm rot="-3689667">
            <a:off x="8556202" y="155978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/>
          <p:nvPr/>
        </p:nvSpPr>
        <p:spPr>
          <a:xfrm>
            <a:off x="8221275" y="498750"/>
            <a:ext cx="707400" cy="15423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0"/>
          <p:cNvSpPr/>
          <p:nvPr/>
        </p:nvSpPr>
        <p:spPr>
          <a:xfrm>
            <a:off x="4018625" y="2699725"/>
            <a:ext cx="707400" cy="15423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Overall Model Comparisons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2"/>
          <p:cNvPicPr preferRelativeResize="0"/>
          <p:nvPr/>
        </p:nvPicPr>
        <p:blipFill rotWithShape="1">
          <a:blip r:embed="rId3">
            <a:alphaModFix/>
          </a:blip>
          <a:srcRect b="0" l="0" r="47908" t="0"/>
          <a:stretch/>
        </p:blipFill>
        <p:spPr>
          <a:xfrm>
            <a:off x="2190438" y="285750"/>
            <a:ext cx="4763126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3"/>
          <p:cNvPicPr preferRelativeResize="0"/>
          <p:nvPr/>
        </p:nvPicPr>
        <p:blipFill rotWithShape="1">
          <a:blip r:embed="rId3">
            <a:alphaModFix/>
          </a:blip>
          <a:srcRect b="0" l="0" r="47908" t="0"/>
          <a:stretch/>
        </p:blipFill>
        <p:spPr>
          <a:xfrm>
            <a:off x="2190438" y="285750"/>
            <a:ext cx="4763126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/>
          <p:nvPr/>
        </p:nvSpPr>
        <p:spPr>
          <a:xfrm>
            <a:off x="4882475" y="4471527"/>
            <a:ext cx="822900" cy="1485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/>
          <p:cNvPicPr preferRelativeResize="0"/>
          <p:nvPr/>
        </p:nvPicPr>
        <p:blipFill rotWithShape="1">
          <a:blip r:embed="rId3">
            <a:alphaModFix/>
          </a:blip>
          <a:srcRect b="0" l="0" r="47908" t="0"/>
          <a:stretch/>
        </p:blipFill>
        <p:spPr>
          <a:xfrm>
            <a:off x="2190438" y="285750"/>
            <a:ext cx="4763126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 rot="-3689667">
            <a:off x="6119427" y="35044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54"/>
          <p:cNvSpPr/>
          <p:nvPr/>
        </p:nvSpPr>
        <p:spPr>
          <a:xfrm rot="-3689667">
            <a:off x="6402752" y="2741162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55"/>
          <p:cNvGrpSpPr/>
          <p:nvPr/>
        </p:nvGrpSpPr>
        <p:grpSpPr>
          <a:xfrm>
            <a:off x="2171501" y="285750"/>
            <a:ext cx="4800984" cy="4571999"/>
            <a:chOff x="1894189" y="227600"/>
            <a:chExt cx="4800984" cy="4571999"/>
          </a:xfrm>
        </p:grpSpPr>
        <p:pic>
          <p:nvPicPr>
            <p:cNvPr id="449" name="Google Shape;449;p55"/>
            <p:cNvPicPr preferRelativeResize="0"/>
            <p:nvPr/>
          </p:nvPicPr>
          <p:blipFill rotWithShape="1">
            <a:blip r:embed="rId3">
              <a:alphaModFix/>
            </a:blip>
            <a:srcRect b="0" l="51969" r="0" t="0"/>
            <a:stretch/>
          </p:blipFill>
          <p:spPr>
            <a:xfrm>
              <a:off x="2303149" y="227600"/>
              <a:ext cx="4392024" cy="457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55"/>
            <p:cNvPicPr preferRelativeResize="0"/>
            <p:nvPr/>
          </p:nvPicPr>
          <p:blipFill rotWithShape="1">
            <a:blip r:embed="rId3">
              <a:alphaModFix/>
            </a:blip>
            <a:srcRect b="0" l="0" r="94693" t="0"/>
            <a:stretch/>
          </p:blipFill>
          <p:spPr>
            <a:xfrm>
              <a:off x="1894189" y="227600"/>
              <a:ext cx="485174" cy="457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6"/>
          <p:cNvGrpSpPr/>
          <p:nvPr/>
        </p:nvGrpSpPr>
        <p:grpSpPr>
          <a:xfrm>
            <a:off x="2171501" y="285750"/>
            <a:ext cx="4800984" cy="4571999"/>
            <a:chOff x="1894189" y="227600"/>
            <a:chExt cx="4800984" cy="4571999"/>
          </a:xfrm>
        </p:grpSpPr>
        <p:pic>
          <p:nvPicPr>
            <p:cNvPr id="456" name="Google Shape;456;p56"/>
            <p:cNvPicPr preferRelativeResize="0"/>
            <p:nvPr/>
          </p:nvPicPr>
          <p:blipFill rotWithShape="1">
            <a:blip r:embed="rId3">
              <a:alphaModFix/>
            </a:blip>
            <a:srcRect b="0" l="51969" r="0" t="0"/>
            <a:stretch/>
          </p:blipFill>
          <p:spPr>
            <a:xfrm>
              <a:off x="2303149" y="227600"/>
              <a:ext cx="4392024" cy="457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6"/>
            <p:cNvPicPr preferRelativeResize="0"/>
            <p:nvPr/>
          </p:nvPicPr>
          <p:blipFill rotWithShape="1">
            <a:blip r:embed="rId3">
              <a:alphaModFix/>
            </a:blip>
            <a:srcRect b="0" l="0" r="94693" t="0"/>
            <a:stretch/>
          </p:blipFill>
          <p:spPr>
            <a:xfrm>
              <a:off x="1894189" y="227600"/>
              <a:ext cx="485174" cy="4571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56"/>
          <p:cNvSpPr/>
          <p:nvPr/>
        </p:nvSpPr>
        <p:spPr>
          <a:xfrm>
            <a:off x="4865866" y="4423850"/>
            <a:ext cx="822900" cy="2136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/>
          <p:nvPr/>
        </p:nvSpPr>
        <p:spPr>
          <a:xfrm rot="-3689667">
            <a:off x="5331977" y="5099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56"/>
          <p:cNvSpPr/>
          <p:nvPr/>
        </p:nvSpPr>
        <p:spPr>
          <a:xfrm rot="-3689667">
            <a:off x="5044277" y="5099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CONCLUSION</a:t>
            </a:r>
            <a:endParaRPr sz="4300"/>
          </a:p>
        </p:txBody>
      </p:sp>
      <p:sp>
        <p:nvSpPr>
          <p:cNvPr id="466" name="Google Shape;466;p57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67" name="Google Shape;467;p57"/>
          <p:cNvCxnSpPr/>
          <p:nvPr/>
        </p:nvCxnSpPr>
        <p:spPr>
          <a:xfrm rot="10800000">
            <a:off x="6717742" y="3421088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182" name="Google Shape;182;p31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3" name="Google Shape;183;p31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184" name="Google Shape;184;p31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473" name="Google Shape;473;p58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474" name="Google Shape;474;p58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475" name="Google Shape;475;p58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8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58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479" name="Google Shape;479;p58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8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8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58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488" name="Google Shape;488;p58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8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58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497" name="Google Shape;497;p59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0.860 | </a:t>
            </a: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  <p:sp>
        <p:nvSpPr>
          <p:cNvPr id="498" name="Google Shape;498;p59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9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00" name="Google Shape;500;p59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01" name="Google Shape;501;p59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02" name="Google Shape;502;p59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9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59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05" name="Google Shape;505;p59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9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9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9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9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9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9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9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59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14" name="Google Shape;514;p59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9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522" name="Google Shape;522;p60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23" name="Google Shape;523;p60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0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60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26" name="Google Shape;526;p60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0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0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60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30" name="Google Shape;530;p60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0.860 | </a:t>
            </a: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  <p:sp>
        <p:nvSpPr>
          <p:cNvPr id="531" name="Google Shape;531;p60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EfficientNetv2_L (TL)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0.774 | </a:t>
            </a:r>
            <a:r>
              <a:rPr b="1" lang="en"/>
              <a:t>Prec</a:t>
            </a:r>
            <a:r>
              <a:rPr lang="en"/>
              <a:t>: 0.822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0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33" name="Google Shape;533;p60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60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35" name="Google Shape;535;p60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0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0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548" name="Google Shape;548;p61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49" name="Google Shape;549;p61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EfficientNetv2_B0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0.965 | </a:t>
            </a:r>
            <a:r>
              <a:rPr b="1" lang="en"/>
              <a:t>Prec</a:t>
            </a:r>
            <a:r>
              <a:rPr lang="en"/>
              <a:t>: 0.992</a:t>
            </a:r>
            <a:endParaRPr/>
          </a:p>
        </p:txBody>
      </p:sp>
      <p:sp>
        <p:nvSpPr>
          <p:cNvPr id="550" name="Google Shape;550;p61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51" name="Google Shape;551;p61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EfficientNetv2_L (TL)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0.774 | </a:t>
            </a:r>
            <a:r>
              <a:rPr b="1" lang="en"/>
              <a:t>Prec</a:t>
            </a:r>
            <a:r>
              <a:rPr lang="en"/>
              <a:t>: 0.822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1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1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1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61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56" name="Google Shape;556;p61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1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1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1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1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1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61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65" name="Google Shape;565;p61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1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1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61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69" name="Google Shape;569;p61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0.860 | </a:t>
            </a: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EfficientNetv2_B0		Precision: 0.992</a:t>
            </a:r>
            <a:endParaRPr/>
          </a:p>
        </p:txBody>
      </p:sp>
      <p:sp>
        <p:nvSpPr>
          <p:cNvPr id="575" name="Google Shape;575;p6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76" name="Google Shape;576;p62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cxnSp>
        <p:nvCxnSpPr>
          <p:cNvPr id="577" name="Google Shape;577;p62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8" name="Google Shape;578;p62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579" name="Google Shape;579;p62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2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2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2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88" name="Google Shape;588;p63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589" name="Google Shape;589;p63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0" name="Google Shape;590;p63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591" name="Google Shape;591;p63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3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3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63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UNCERTAINTIES</a:t>
            </a:r>
            <a:endParaRPr/>
          </a:p>
        </p:txBody>
      </p:sp>
      <p:sp>
        <p:nvSpPr>
          <p:cNvPr id="596" name="Google Shape;596;p63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EfficientNetv2_B0		Precision: 0.992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97" name="Google Shape;597;p63"/>
          <p:cNvSpPr txBox="1"/>
          <p:nvPr>
            <p:ph idx="4" type="subTitle"/>
          </p:nvPr>
        </p:nvSpPr>
        <p:spPr>
          <a:xfrm>
            <a:off x="825075" y="277220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Generalize to other types of deepfake image generators?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Susceptible to image manipulations (eg. blur)?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603" name="Google Shape;603;p64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604" name="Google Shape;604;p64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5" name="Google Shape;605;p64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606" name="Google Shape;606;p64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4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4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4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64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UNCERTAINTIES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1" name="Google Shape;611;p64"/>
          <p:cNvSpPr txBox="1"/>
          <p:nvPr>
            <p:ph idx="3" type="subTitle"/>
          </p:nvPr>
        </p:nvSpPr>
        <p:spPr>
          <a:xfrm>
            <a:off x="825075" y="341425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612" name="Google Shape;612;p64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EfficientNetv2_B0		Precision: 0.992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3" name="Google Shape;613;p64"/>
          <p:cNvSpPr txBox="1"/>
          <p:nvPr>
            <p:ph idx="4" type="subTitle"/>
          </p:nvPr>
        </p:nvSpPr>
        <p:spPr>
          <a:xfrm>
            <a:off x="825075" y="277220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">
                <a:solidFill>
                  <a:srgbClr val="9E9E9E"/>
                </a:solidFill>
              </a:rPr>
              <a:t>G</a:t>
            </a:r>
            <a:r>
              <a:rPr lang="en">
                <a:solidFill>
                  <a:srgbClr val="9E9E9E"/>
                </a:solidFill>
              </a:rPr>
              <a:t>eneralize to other types of deepfake image generators?</a:t>
            </a:r>
            <a:endParaRPr>
              <a:solidFill>
                <a:srgbClr val="9E9E9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">
                <a:solidFill>
                  <a:srgbClr val="9E9E9E"/>
                </a:solidFill>
              </a:rPr>
              <a:t>S</a:t>
            </a:r>
            <a:r>
              <a:rPr lang="en">
                <a:solidFill>
                  <a:srgbClr val="9E9E9E"/>
                </a:solidFill>
              </a:rPr>
              <a:t>usceptible</a:t>
            </a:r>
            <a:r>
              <a:rPr lang="en">
                <a:solidFill>
                  <a:srgbClr val="9E9E9E"/>
                </a:solidFill>
              </a:rPr>
              <a:t> to </a:t>
            </a:r>
            <a:r>
              <a:rPr lang="en">
                <a:solidFill>
                  <a:srgbClr val="9E9E9E"/>
                </a:solidFill>
              </a:rPr>
              <a:t>image manipulations (eg. blur)?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4" name="Google Shape;614;p64"/>
          <p:cNvSpPr txBox="1"/>
          <p:nvPr>
            <p:ph idx="4" type="subTitle"/>
          </p:nvPr>
        </p:nvSpPr>
        <p:spPr>
          <a:xfrm>
            <a:off x="825075" y="376465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Retrain larger EfficientNetv2 Model (eg. more compute resources)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Address overfitting: (eg. data augmentation)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5"/>
          <p:cNvSpPr txBox="1"/>
          <p:nvPr>
            <p:ph type="ctrTitle"/>
          </p:nvPr>
        </p:nvSpPr>
        <p:spPr>
          <a:xfrm>
            <a:off x="722375" y="1829495"/>
            <a:ext cx="54939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20" name="Google Shape;620;p65"/>
          <p:cNvSpPr txBox="1"/>
          <p:nvPr>
            <p:ph idx="1" type="subTitle"/>
          </p:nvPr>
        </p:nvSpPr>
        <p:spPr>
          <a:xfrm>
            <a:off x="722375" y="2890750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cxnSp>
        <p:nvCxnSpPr>
          <p:cNvPr id="621" name="Google Shape;621;p65"/>
          <p:cNvCxnSpPr/>
          <p:nvPr/>
        </p:nvCxnSpPr>
        <p:spPr>
          <a:xfrm>
            <a:off x="827275" y="2793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97" name="Google Shape;197;p32"/>
          <p:cNvCxnSpPr>
            <a:stCxn id="198" idx="3"/>
            <a:endCxn id="199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2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01" name="Google Shape;201;p32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02" name="Google Shape;202;p32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" name="Google Shape;203;p32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04" name="Google Shape;204;p32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2" name="Google Shape;212;p32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13" name="Google Shape;213;p32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21" name="Google Shape;221;p33"/>
          <p:cNvCxnSpPr>
            <a:stCxn id="222" idx="3"/>
            <a:endCxn id="22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3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6" name="Google Shape;226;p33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7" name="Google Shape;227;p33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28" name="Google Shape;228;p33"/>
          <p:cNvCxnSpPr>
            <a:stCxn id="223" idx="3"/>
            <a:endCxn id="22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3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" name="Google Shape;230;p33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31" name="Google Shape;231;p33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33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34" name="Google Shape;234;p33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43" name="Google Shape;243;p33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51" name="Google Shape;251;p34"/>
          <p:cNvCxnSpPr>
            <a:stCxn id="252" idx="3"/>
            <a:endCxn id="25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4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7068125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7" name="Google Shape;257;p34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8" name="Google Shape;258;p34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9" name="Google Shape;259;p34"/>
          <p:cNvSpPr txBox="1"/>
          <p:nvPr>
            <p:ph idx="4294967295" type="subTitle"/>
          </p:nvPr>
        </p:nvSpPr>
        <p:spPr>
          <a:xfrm flipH="1">
            <a:off x="6637625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Conclusion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60" name="Google Shape;260;p34"/>
          <p:cNvCxnSpPr>
            <a:stCxn id="253" idx="3"/>
            <a:endCxn id="25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>
            <a:stCxn id="254" idx="3"/>
            <a:endCxn id="255" idx="1"/>
          </p:cNvCxnSpPr>
          <p:nvPr/>
        </p:nvCxnSpPr>
        <p:spPr>
          <a:xfrm>
            <a:off x="5948692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4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3" name="Google Shape;263;p34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64" name="Google Shape;264;p34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2" name="Google Shape;272;p34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73" name="Google Shape;273;p34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4"/>
          <p:cNvGrpSpPr/>
          <p:nvPr/>
        </p:nvGrpSpPr>
        <p:grpSpPr>
          <a:xfrm>
            <a:off x="7307185" y="2962934"/>
            <a:ext cx="328042" cy="361771"/>
            <a:chOff x="-57172600" y="2686375"/>
            <a:chExt cx="289100" cy="318825"/>
          </a:xfrm>
        </p:grpSpPr>
        <p:sp>
          <p:nvSpPr>
            <p:cNvPr id="276" name="Google Shape;276;p34"/>
            <p:cNvSpPr/>
            <p:nvPr/>
          </p:nvSpPr>
          <p:spPr>
            <a:xfrm>
              <a:off x="-57063900" y="293762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-57172600" y="2686375"/>
              <a:ext cx="289100" cy="318825"/>
            </a:xfrm>
            <a:custGeom>
              <a:rect b="b" l="l" r="r" t="t"/>
              <a:pathLst>
                <a:path extrusionOk="0" h="12753" w="11564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4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79" name="Google Shape;279;p34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/>
        </p:nvSpPr>
        <p:spPr>
          <a:xfrm>
            <a:off x="722375" y="2135225"/>
            <a:ext cx="48459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88" name="Google Shape;288;p35"/>
          <p:cNvCxnSpPr/>
          <p:nvPr/>
        </p:nvCxnSpPr>
        <p:spPr>
          <a:xfrm>
            <a:off x="827275" y="3929438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—Elon Musk, probably</a:t>
            </a:r>
            <a:endParaRPr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“AI is spook.”</a:t>
            </a:r>
            <a:endParaRPr/>
          </a:p>
        </p:txBody>
      </p:sp>
      <p:cxnSp>
        <p:nvCxnSpPr>
          <p:cNvPr id="295" name="Google Shape;295;p36"/>
          <p:cNvCxnSpPr/>
          <p:nvPr/>
        </p:nvCxnSpPr>
        <p:spPr>
          <a:xfrm>
            <a:off x="827275" y="3087361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1" name="Google Shape;301;p37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Generative AI makes it easy to deepfake.</a:t>
            </a:r>
            <a:endParaRPr sz="1900"/>
          </a:p>
        </p:txBody>
      </p:sp>
      <p:cxnSp>
        <p:nvCxnSpPr>
          <p:cNvPr id="302" name="Google Shape;302;p37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politic Conference by Slidesgo">
  <a:themeElements>
    <a:clrScheme name="Simple Light">
      <a:dk1>
        <a:srgbClr val="092E4B"/>
      </a:dk1>
      <a:lt1>
        <a:srgbClr val="FFFFFF"/>
      </a:lt1>
      <a:dk2>
        <a:srgbClr val="52A9D4"/>
      </a:dk2>
      <a:lt2>
        <a:srgbClr val="06BB8A"/>
      </a:lt2>
      <a:accent1>
        <a:srgbClr val="577D90"/>
      </a:accent1>
      <a:accent2>
        <a:srgbClr val="CFCFCF"/>
      </a:accent2>
      <a:accent3>
        <a:srgbClr val="97979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